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r9B/d2WMamjgm/Xdcb5DFiFTy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https://www.datylon.com/blog/data-visualization-for-colorblind-readers</a:t>
            </a:r>
            <a:endParaRPr/>
          </a:p>
        </p:txBody>
      </p:sp>
      <p:sp>
        <p:nvSpPr>
          <p:cNvPr id="170" name="Google Shape;1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4" name="Shape 14"/>
        <p:cNvGrpSpPr/>
        <p:nvPr/>
      </p:nvGrpSpPr>
      <p:grpSpPr>
        <a:xfrm>
          <a:off x="0" y="0"/>
          <a:ext cx="0" cy="0"/>
          <a:chOff x="0" y="0"/>
          <a:chExt cx="0" cy="0"/>
        </a:xfrm>
      </p:grpSpPr>
      <p:sp>
        <p:nvSpPr>
          <p:cNvPr id="15" name="Google Shape;15;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SzPts val="4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800"/>
              <a:buNone/>
              <a:defRPr sz="2400"/>
            </a:lvl1pPr>
            <a:lvl2pPr lvl="1" algn="ctr">
              <a:lnSpc>
                <a:spcPct val="90000"/>
              </a:lnSpc>
              <a:spcBef>
                <a:spcPts val="500"/>
              </a:spcBef>
              <a:spcAft>
                <a:spcPts val="0"/>
              </a:spcAft>
              <a:buSzPts val="2400"/>
              <a:buNone/>
              <a:defRPr sz="2000"/>
            </a:lvl2pPr>
            <a:lvl3pPr lvl="2" algn="ctr">
              <a:lnSpc>
                <a:spcPct val="90000"/>
              </a:lnSpc>
              <a:spcBef>
                <a:spcPts val="500"/>
              </a:spcBef>
              <a:spcAft>
                <a:spcPts val="0"/>
              </a:spcAft>
              <a:buSzPts val="2000"/>
              <a:buNone/>
              <a:defRPr sz="1800"/>
            </a:lvl3pPr>
            <a:lvl4pPr lvl="3" algn="ctr">
              <a:lnSpc>
                <a:spcPct val="90000"/>
              </a:lnSpc>
              <a:spcBef>
                <a:spcPts val="500"/>
              </a:spcBef>
              <a:spcAft>
                <a:spcPts val="0"/>
              </a:spcAft>
              <a:buSzPts val="1800"/>
              <a:buNone/>
              <a:defRPr sz="1600"/>
            </a:lvl4pPr>
            <a:lvl5pPr lvl="4" algn="ctr">
              <a:lnSpc>
                <a:spcPct val="90000"/>
              </a:lnSpc>
              <a:spcBef>
                <a:spcPts val="500"/>
              </a:spcBef>
              <a:spcAft>
                <a:spcPts val="0"/>
              </a:spcAft>
              <a:buSzPts val="1800"/>
              <a:buNone/>
              <a:defRPr sz="1600"/>
            </a:lvl5pPr>
            <a:lvl6pPr lvl="5" algn="ctr">
              <a:lnSpc>
                <a:spcPct val="90000"/>
              </a:lnSpc>
              <a:spcBef>
                <a:spcPts val="500"/>
              </a:spcBef>
              <a:spcAft>
                <a:spcPts val="0"/>
              </a:spcAft>
              <a:buSzPts val="1800"/>
              <a:buNone/>
              <a:defRPr sz="1600"/>
            </a:lvl6pPr>
            <a:lvl7pPr lvl="6" algn="ctr">
              <a:lnSpc>
                <a:spcPct val="90000"/>
              </a:lnSpc>
              <a:spcBef>
                <a:spcPts val="500"/>
              </a:spcBef>
              <a:spcAft>
                <a:spcPts val="0"/>
              </a:spcAft>
              <a:buSzPts val="1800"/>
              <a:buNone/>
              <a:defRPr sz="1600"/>
            </a:lvl7pPr>
            <a:lvl8pPr lvl="7" algn="ctr">
              <a:lnSpc>
                <a:spcPct val="90000"/>
              </a:lnSpc>
              <a:spcBef>
                <a:spcPts val="500"/>
              </a:spcBef>
              <a:spcAft>
                <a:spcPts val="0"/>
              </a:spcAft>
              <a:buSzPts val="1800"/>
              <a:buNone/>
              <a:defRPr sz="1600"/>
            </a:lvl8pPr>
            <a:lvl9pPr lvl="8" algn="ctr">
              <a:lnSpc>
                <a:spcPct val="90000"/>
              </a:lnSpc>
              <a:spcBef>
                <a:spcPts val="500"/>
              </a:spcBef>
              <a:spcAft>
                <a:spcPts val="0"/>
              </a:spcAft>
              <a:buSzPts val="1800"/>
              <a:buNone/>
              <a:defRPr sz="1600"/>
            </a:lvl9pPr>
          </a:lstStyle>
          <a:p/>
        </p:txBody>
      </p:sp>
      <p:sp>
        <p:nvSpPr>
          <p:cNvPr id="17" name="Google Shape;1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SzPts val="1200"/>
              <a:buNone/>
              <a:defRPr/>
            </a:lvl1pPr>
            <a:lvl2pPr indent="0" lvl="1" marL="0" marR="0" algn="r">
              <a:lnSpc>
                <a:spcPct val="100000"/>
              </a:lnSpc>
              <a:spcBef>
                <a:spcPts val="0"/>
              </a:spcBef>
              <a:spcAft>
                <a:spcPts val="0"/>
              </a:spcAft>
              <a:buSzPts val="1200"/>
              <a:buNone/>
              <a:defRPr/>
            </a:lvl2pPr>
            <a:lvl3pPr indent="0" lvl="2" marL="0" marR="0" algn="r">
              <a:lnSpc>
                <a:spcPct val="100000"/>
              </a:lnSpc>
              <a:spcBef>
                <a:spcPts val="0"/>
              </a:spcBef>
              <a:spcAft>
                <a:spcPts val="0"/>
              </a:spcAft>
              <a:buSzPts val="1200"/>
              <a:buNone/>
              <a:defRPr/>
            </a:lvl3pPr>
            <a:lvl4pPr indent="0" lvl="3" marL="0" marR="0" algn="r">
              <a:lnSpc>
                <a:spcPct val="100000"/>
              </a:lnSpc>
              <a:spcBef>
                <a:spcPts val="0"/>
              </a:spcBef>
              <a:spcAft>
                <a:spcPts val="0"/>
              </a:spcAft>
              <a:buSzPts val="1200"/>
              <a:buNone/>
              <a:defRPr/>
            </a:lvl4pPr>
            <a:lvl5pPr indent="0" lvl="4" marL="0" marR="0" algn="r">
              <a:lnSpc>
                <a:spcPct val="100000"/>
              </a:lnSpc>
              <a:spcBef>
                <a:spcPts val="0"/>
              </a:spcBef>
              <a:spcAft>
                <a:spcPts val="0"/>
              </a:spcAft>
              <a:buSzPts val="1200"/>
              <a:buNone/>
              <a:defRPr/>
            </a:lvl5pPr>
            <a:lvl6pPr indent="0" lvl="5" marL="0" marR="0" algn="r">
              <a:lnSpc>
                <a:spcPct val="100000"/>
              </a:lnSpc>
              <a:spcBef>
                <a:spcPts val="0"/>
              </a:spcBef>
              <a:spcAft>
                <a:spcPts val="0"/>
              </a:spcAft>
              <a:buSzPts val="1200"/>
              <a:buNone/>
              <a:defRPr/>
            </a:lvl6pPr>
            <a:lvl7pPr indent="0" lvl="6" marL="0" marR="0" algn="r">
              <a:lnSpc>
                <a:spcPct val="100000"/>
              </a:lnSpc>
              <a:spcBef>
                <a:spcPts val="0"/>
              </a:spcBef>
              <a:spcAft>
                <a:spcPts val="0"/>
              </a:spcAft>
              <a:buSzPts val="1200"/>
              <a:buNone/>
              <a:defRPr/>
            </a:lvl7pPr>
            <a:lvl8pPr indent="0" lvl="7" marL="0" marR="0" algn="r">
              <a:lnSpc>
                <a:spcPct val="100000"/>
              </a:lnSpc>
              <a:spcBef>
                <a:spcPts val="0"/>
              </a:spcBef>
              <a:spcAft>
                <a:spcPts val="0"/>
              </a:spcAft>
              <a:buSzPts val="1200"/>
              <a:buNone/>
              <a:defRPr/>
            </a:lvl8pPr>
            <a:lvl9pPr indent="0" lvl="8" marL="0" marR="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18"/>
          <p:cNvPicPr preferRelativeResize="0"/>
          <p:nvPr/>
        </p:nvPicPr>
        <p:blipFill rotWithShape="1">
          <a:blip r:embed="rId2">
            <a:alphaModFix/>
          </a:blip>
          <a:srcRect b="0" l="0" r="0" t="0"/>
          <a:stretch/>
        </p:blipFill>
        <p:spPr>
          <a:xfrm>
            <a:off x="9353550" y="136525"/>
            <a:ext cx="2628900" cy="828675"/>
          </a:xfrm>
          <a:prstGeom prst="rect">
            <a:avLst/>
          </a:prstGeom>
          <a:noFill/>
          <a:ln>
            <a:noFill/>
          </a:ln>
        </p:spPr>
      </p:pic>
      <p:pic>
        <p:nvPicPr>
          <p:cNvPr descr="unknown.pdf" id="21" name="Google Shape;21;p18"/>
          <p:cNvPicPr preferRelativeResize="0"/>
          <p:nvPr/>
        </p:nvPicPr>
        <p:blipFill rotWithShape="1">
          <a:blip r:embed="rId3">
            <a:alphaModFix/>
          </a:blip>
          <a:srcRect b="0" l="0" r="0" t="0"/>
          <a:stretch/>
        </p:blipFill>
        <p:spPr>
          <a:xfrm>
            <a:off x="7048500" y="197739"/>
            <a:ext cx="1899306" cy="716661"/>
          </a:xfrm>
          <a:prstGeom prst="rect">
            <a:avLst/>
          </a:prstGeom>
          <a:noFill/>
          <a:ln>
            <a:noFill/>
          </a:ln>
        </p:spPr>
      </p:pic>
      <p:sp>
        <p:nvSpPr>
          <p:cNvPr id="22" name="Google Shape;22;p18"/>
          <p:cNvSpPr/>
          <p:nvPr/>
        </p:nvSpPr>
        <p:spPr>
          <a:xfrm>
            <a:off x="0" y="6555139"/>
            <a:ext cx="1219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August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2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5" name="Google Shape;95;p2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 name="Shape 99"/>
        <p:cNvGrpSpPr/>
        <p:nvPr/>
      </p:nvGrpSpPr>
      <p:grpSpPr>
        <a:xfrm>
          <a:off x="0" y="0"/>
          <a:ext cx="0" cy="0"/>
          <a:chOff x="0" y="0"/>
          <a:chExt cx="0" cy="0"/>
        </a:xfrm>
      </p:grpSpPr>
      <p:sp>
        <p:nvSpPr>
          <p:cNvPr id="100" name="Google Shape;100;p3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0"/>
          <p:cNvSpPr/>
          <p:nvPr>
            <p:ph idx="2" type="pic"/>
          </p:nvPr>
        </p:nvSpPr>
        <p:spPr>
          <a:xfrm>
            <a:off x="5183188" y="987425"/>
            <a:ext cx="6172200" cy="4873500"/>
          </a:xfrm>
          <a:prstGeom prst="rect">
            <a:avLst/>
          </a:prstGeom>
          <a:noFill/>
          <a:ln>
            <a:noFill/>
          </a:ln>
        </p:spPr>
      </p:sp>
      <p:sp>
        <p:nvSpPr>
          <p:cNvPr id="102" name="Google Shape;102;p3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6" name="Shape 106"/>
        <p:cNvGrpSpPr/>
        <p:nvPr/>
      </p:nvGrpSpPr>
      <p:grpSpPr>
        <a:xfrm>
          <a:off x="0" y="0"/>
          <a:ext cx="0" cy="0"/>
          <a:chOff x="0" y="0"/>
          <a:chExt cx="0" cy="0"/>
        </a:xfrm>
      </p:grpSpPr>
      <p:sp>
        <p:nvSpPr>
          <p:cNvPr id="107" name="Google Shape;107;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2" name="Shape 112"/>
        <p:cNvGrpSpPr/>
        <p:nvPr/>
      </p:nvGrpSpPr>
      <p:grpSpPr>
        <a:xfrm>
          <a:off x="0" y="0"/>
          <a:ext cx="0" cy="0"/>
          <a:chOff x="0" y="0"/>
          <a:chExt cx="0" cy="0"/>
        </a:xfrm>
      </p:grpSpPr>
      <p:sp>
        <p:nvSpPr>
          <p:cNvPr id="113" name="Google Shape;113;p3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bg>
      <p:bgPr>
        <a:solidFill>
          <a:schemeClr val="lt1"/>
        </a:solidFill>
      </p:bgPr>
    </p:bg>
    <p:spTree>
      <p:nvGrpSpPr>
        <p:cNvPr id="23" name="Shape 23"/>
        <p:cNvGrpSpPr/>
        <p:nvPr/>
      </p:nvGrpSpPr>
      <p:grpSpPr>
        <a:xfrm>
          <a:off x="0" y="0"/>
          <a:ext cx="0" cy="0"/>
          <a:chOff x="0" y="0"/>
          <a:chExt cx="0" cy="0"/>
        </a:xfrm>
      </p:grpSpPr>
      <p:sp>
        <p:nvSpPr>
          <p:cNvPr id="24" name="Google Shape;24;p19"/>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sz="3200">
                <a:solidFill>
                  <a:srgbClr val="2F549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sz="2400">
                <a:solidFill>
                  <a:schemeClr val="dk1"/>
                </a:solidFill>
              </a:defRPr>
            </a:lvl1pPr>
            <a:lvl2pPr indent="-381000" lvl="1" marL="914400" algn="l">
              <a:lnSpc>
                <a:spcPct val="90000"/>
              </a:lnSpc>
              <a:spcBef>
                <a:spcPts val="500"/>
              </a:spcBef>
              <a:spcAft>
                <a:spcPts val="0"/>
              </a:spcAft>
              <a:buSzPts val="2400"/>
              <a:buChar char="•"/>
              <a:defRPr sz="2000">
                <a:solidFill>
                  <a:schemeClr val="dk1"/>
                </a:solidFill>
              </a:defRPr>
            </a:lvl2pPr>
            <a:lvl3pPr indent="-355600" lvl="2" marL="1371600" algn="l">
              <a:lnSpc>
                <a:spcPct val="90000"/>
              </a:lnSpc>
              <a:spcBef>
                <a:spcPts val="500"/>
              </a:spcBef>
              <a:spcAft>
                <a:spcPts val="0"/>
              </a:spcAft>
              <a:buSzPts val="2000"/>
              <a:buChar char="•"/>
              <a:defRPr sz="2000">
                <a:solidFill>
                  <a:schemeClr val="dk1"/>
                </a:solidFill>
              </a:defRPr>
            </a:lvl3pPr>
            <a:lvl4pPr indent="-342900" lvl="3" marL="1828800" algn="l">
              <a:lnSpc>
                <a:spcPct val="90000"/>
              </a:lnSpc>
              <a:spcBef>
                <a:spcPts val="500"/>
              </a:spcBef>
              <a:spcAft>
                <a:spcPts val="0"/>
              </a:spcAft>
              <a:buSzPts val="1800"/>
              <a:buChar char="•"/>
              <a:defRPr sz="2000">
                <a:solidFill>
                  <a:schemeClr val="dk1"/>
                </a:solidFill>
              </a:defRPr>
            </a:lvl4pPr>
            <a:lvl5pPr indent="-342900" lvl="4" marL="2286000" algn="l">
              <a:lnSpc>
                <a:spcPct val="90000"/>
              </a:lnSpc>
              <a:spcBef>
                <a:spcPts val="500"/>
              </a:spcBef>
              <a:spcAft>
                <a:spcPts val="0"/>
              </a:spcAft>
              <a:buSzPts val="1800"/>
              <a:buChar char="•"/>
              <a:defRPr sz="2000">
                <a:solidFill>
                  <a:schemeClr val="dk1"/>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 name="Google Shape;26;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2" type="sldNum"/>
          </p:nvPr>
        </p:nvSpPr>
        <p:spPr>
          <a:xfrm>
            <a:off x="8610600" y="6492873"/>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29" name="Google Shape;29;p19"/>
          <p:cNvCxnSpPr/>
          <p:nvPr/>
        </p:nvCxnSpPr>
        <p:spPr>
          <a:xfrm>
            <a:off x="409575" y="618566"/>
            <a:ext cx="8232837" cy="0"/>
          </a:xfrm>
          <a:prstGeom prst="straightConnector1">
            <a:avLst/>
          </a:prstGeom>
          <a:noFill/>
          <a:ln cap="flat" cmpd="sng" w="28575">
            <a:solidFill>
              <a:srgbClr val="2F5496"/>
            </a:solidFill>
            <a:prstDash val="solid"/>
            <a:round/>
            <a:headEnd len="sm" w="sm" type="none"/>
            <a:tailEnd len="sm" w="sm" type="none"/>
          </a:ln>
          <a:effectLst>
            <a:outerShdw rotWithShape="0" algn="ctr" dir="2700000" dist="38100">
              <a:srgbClr val="002060"/>
            </a:outerShdw>
          </a:effectLst>
        </p:spPr>
      </p:cxnSp>
      <p:pic>
        <p:nvPicPr>
          <p:cNvPr descr="http://www.csbdresden.de/fileadmin/Resources/IMG/csbd-logo.png" id="30" name="Google Shape;30;p19"/>
          <p:cNvPicPr preferRelativeResize="0"/>
          <p:nvPr/>
        </p:nvPicPr>
        <p:blipFill rotWithShape="1">
          <a:blip r:embed="rId2">
            <a:alphaModFix/>
          </a:blip>
          <a:srcRect b="0" l="0" r="0" t="0"/>
          <a:stretch/>
        </p:blipFill>
        <p:spPr>
          <a:xfrm>
            <a:off x="11434082" y="96289"/>
            <a:ext cx="672385" cy="728417"/>
          </a:xfrm>
          <a:prstGeom prst="rect">
            <a:avLst/>
          </a:prstGeom>
          <a:noFill/>
          <a:ln>
            <a:noFill/>
          </a:ln>
        </p:spPr>
      </p:pic>
      <p:pic>
        <p:nvPicPr>
          <p:cNvPr descr="unknown.pdf" id="31" name="Google Shape;31;p19"/>
          <p:cNvPicPr preferRelativeResize="0"/>
          <p:nvPr/>
        </p:nvPicPr>
        <p:blipFill rotWithShape="1">
          <a:blip r:embed="rId3">
            <a:alphaModFix/>
          </a:blip>
          <a:srcRect b="0" l="0" r="0" t="0"/>
          <a:stretch/>
        </p:blipFill>
        <p:spPr>
          <a:xfrm>
            <a:off x="9661044" y="112916"/>
            <a:ext cx="1692756" cy="638724"/>
          </a:xfrm>
          <a:prstGeom prst="rect">
            <a:avLst/>
          </a:prstGeom>
          <a:noFill/>
          <a:ln>
            <a:noFill/>
          </a:ln>
        </p:spPr>
      </p:pic>
      <p:pic>
        <p:nvPicPr>
          <p:cNvPr descr="A red circle with text on it&#10;&#10;Description automatically generated" id="32" name="Google Shape;32;p19"/>
          <p:cNvPicPr preferRelativeResize="0"/>
          <p:nvPr/>
        </p:nvPicPr>
        <p:blipFill rotWithShape="1">
          <a:blip r:embed="rId4">
            <a:alphaModFix/>
          </a:blip>
          <a:srcRect b="0" l="0" r="60465" t="0"/>
          <a:stretch/>
        </p:blipFill>
        <p:spPr>
          <a:xfrm>
            <a:off x="8722694" y="49243"/>
            <a:ext cx="874067" cy="822508"/>
          </a:xfrm>
          <a:prstGeom prst="rect">
            <a:avLst/>
          </a:prstGeom>
          <a:noFill/>
          <a:ln>
            <a:noFill/>
          </a:ln>
        </p:spPr>
      </p:pic>
      <p:pic>
        <p:nvPicPr>
          <p:cNvPr id="33" name="Google Shape;33;p19"/>
          <p:cNvPicPr preferRelativeResize="0"/>
          <p:nvPr/>
        </p:nvPicPr>
        <p:blipFill rotWithShape="1">
          <a:blip r:embed="rId5">
            <a:alphaModFix/>
          </a:blip>
          <a:srcRect b="0" l="0" r="0" t="0"/>
          <a:stretch/>
        </p:blipFill>
        <p:spPr>
          <a:xfrm>
            <a:off x="10253815" y="901926"/>
            <a:ext cx="1852652" cy="21861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 name="Shape 34"/>
        <p:cNvGrpSpPr/>
        <p:nvPr/>
      </p:nvGrpSpPr>
      <p:grpSpPr>
        <a:xfrm>
          <a:off x="0" y="0"/>
          <a:ext cx="0" cy="0"/>
          <a:chOff x="0" y="0"/>
          <a:chExt cx="0" cy="0"/>
        </a:xfrm>
      </p:grpSpPr>
      <p:sp>
        <p:nvSpPr>
          <p:cNvPr id="35" name="Google Shape;35;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2">
    <p:spTree>
      <p:nvGrpSpPr>
        <p:cNvPr id="40" name="Shape 40"/>
        <p:cNvGrpSpPr/>
        <p:nvPr/>
      </p:nvGrpSpPr>
      <p:grpSpPr>
        <a:xfrm>
          <a:off x="0" y="0"/>
          <a:ext cx="0" cy="0"/>
          <a:chOff x="0" y="0"/>
          <a:chExt cx="0" cy="0"/>
        </a:xfrm>
      </p:grpSpPr>
      <p:sp>
        <p:nvSpPr>
          <p:cNvPr id="41" name="Google Shape;41;p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46" name="Shape 46"/>
        <p:cNvGrpSpPr/>
        <p:nvPr/>
      </p:nvGrpSpPr>
      <p:grpSpPr>
        <a:xfrm>
          <a:off x="0" y="0"/>
          <a:ext cx="0" cy="0"/>
          <a:chOff x="0" y="0"/>
          <a:chExt cx="0" cy="0"/>
        </a:xfrm>
      </p:grpSpPr>
      <p:sp>
        <p:nvSpPr>
          <p:cNvPr id="47" name="Google Shape;47;p22"/>
          <p:cNvSpPr txBox="1"/>
          <p:nvPr>
            <p:ph type="title"/>
          </p:nvPr>
        </p:nvSpPr>
        <p:spPr>
          <a:xfrm>
            <a:off x="296215" y="2"/>
            <a:ext cx="9364600" cy="618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sz="3200">
                <a:solidFill>
                  <a:srgbClr val="2F549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sz="2400">
                <a:solidFill>
                  <a:schemeClr val="dk1"/>
                </a:solidFill>
              </a:defRPr>
            </a:lvl1pPr>
            <a:lvl2pPr indent="-381000" lvl="1" marL="914400" algn="l">
              <a:lnSpc>
                <a:spcPct val="90000"/>
              </a:lnSpc>
              <a:spcBef>
                <a:spcPts val="500"/>
              </a:spcBef>
              <a:spcAft>
                <a:spcPts val="0"/>
              </a:spcAft>
              <a:buSzPts val="2400"/>
              <a:buChar char="•"/>
              <a:defRPr sz="2000">
                <a:solidFill>
                  <a:schemeClr val="dk1"/>
                </a:solidFill>
              </a:defRPr>
            </a:lvl2pPr>
            <a:lvl3pPr indent="-355600" lvl="2" marL="1371600" algn="l">
              <a:lnSpc>
                <a:spcPct val="90000"/>
              </a:lnSpc>
              <a:spcBef>
                <a:spcPts val="500"/>
              </a:spcBef>
              <a:spcAft>
                <a:spcPts val="0"/>
              </a:spcAft>
              <a:buSzPts val="2000"/>
              <a:buChar char="•"/>
              <a:defRPr sz="2000">
                <a:solidFill>
                  <a:schemeClr val="dk1"/>
                </a:solidFill>
              </a:defRPr>
            </a:lvl3pPr>
            <a:lvl4pPr indent="-342900" lvl="3" marL="1828800" algn="l">
              <a:lnSpc>
                <a:spcPct val="90000"/>
              </a:lnSpc>
              <a:spcBef>
                <a:spcPts val="500"/>
              </a:spcBef>
              <a:spcAft>
                <a:spcPts val="0"/>
              </a:spcAft>
              <a:buSzPts val="1800"/>
              <a:buChar char="•"/>
              <a:defRPr sz="2000">
                <a:solidFill>
                  <a:schemeClr val="dk1"/>
                </a:solidFill>
              </a:defRPr>
            </a:lvl4pPr>
            <a:lvl5pPr indent="-342900" lvl="4" marL="2286000" algn="l">
              <a:lnSpc>
                <a:spcPct val="90000"/>
              </a:lnSpc>
              <a:spcBef>
                <a:spcPts val="500"/>
              </a:spcBef>
              <a:spcAft>
                <a:spcPts val="0"/>
              </a:spcAft>
              <a:buSzPts val="1800"/>
              <a:buChar char="•"/>
              <a:defRPr sz="2000">
                <a:solidFill>
                  <a:schemeClr val="dk1"/>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9" name="Google Shape;49;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492873"/>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600"/>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52" name="Google Shape;52;p22"/>
          <p:cNvCxnSpPr/>
          <p:nvPr/>
        </p:nvCxnSpPr>
        <p:spPr>
          <a:xfrm>
            <a:off x="409575" y="618566"/>
            <a:ext cx="9251240" cy="0"/>
          </a:xfrm>
          <a:prstGeom prst="straightConnector1">
            <a:avLst/>
          </a:prstGeom>
          <a:noFill/>
          <a:ln cap="flat" cmpd="sng" w="28575">
            <a:solidFill>
              <a:srgbClr val="2F5496"/>
            </a:solidFill>
            <a:prstDash val="solid"/>
            <a:round/>
            <a:headEnd len="sm" w="sm" type="none"/>
            <a:tailEnd len="sm" w="sm" type="none"/>
          </a:ln>
          <a:effectLst>
            <a:outerShdw rotWithShape="0" algn="ctr" dir="2700000" dist="38100">
              <a:srgbClr val="002060"/>
            </a:outerShdw>
          </a:effectLst>
        </p:spPr>
      </p:cxnSp>
      <p:pic>
        <p:nvPicPr>
          <p:cNvPr descr="http://www.csbdresden.de/fileadmin/Resources/IMG/csbd-logo.png" id="53" name="Google Shape;53;p22"/>
          <p:cNvPicPr preferRelativeResize="0"/>
          <p:nvPr/>
        </p:nvPicPr>
        <p:blipFill rotWithShape="1">
          <a:blip r:embed="rId2">
            <a:alphaModFix/>
          </a:blip>
          <a:srcRect b="0" l="0" r="0" t="0"/>
          <a:stretch/>
        </p:blipFill>
        <p:spPr>
          <a:xfrm>
            <a:off x="11434082" y="96289"/>
            <a:ext cx="672385" cy="728417"/>
          </a:xfrm>
          <a:prstGeom prst="rect">
            <a:avLst/>
          </a:prstGeom>
          <a:noFill/>
          <a:ln>
            <a:noFill/>
          </a:ln>
        </p:spPr>
      </p:pic>
      <p:pic>
        <p:nvPicPr>
          <p:cNvPr descr="unknown.pdf" id="54" name="Google Shape;54;p22"/>
          <p:cNvPicPr preferRelativeResize="0"/>
          <p:nvPr/>
        </p:nvPicPr>
        <p:blipFill rotWithShape="1">
          <a:blip r:embed="rId3">
            <a:alphaModFix/>
          </a:blip>
          <a:srcRect b="0" l="0" r="0" t="0"/>
          <a:stretch/>
        </p:blipFill>
        <p:spPr>
          <a:xfrm>
            <a:off x="9661044" y="112916"/>
            <a:ext cx="1692756" cy="6387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55" name="Shape 55"/>
        <p:cNvGrpSpPr/>
        <p:nvPr/>
      </p:nvGrpSpPr>
      <p:grpSpPr>
        <a:xfrm>
          <a:off x="0" y="0"/>
          <a:ext cx="0" cy="0"/>
          <a:chOff x="0" y="0"/>
          <a:chExt cx="0" cy="0"/>
        </a:xfrm>
      </p:grpSpPr>
      <p:sp>
        <p:nvSpPr>
          <p:cNvPr id="56" name="Google Shape;56;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2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4" name="Google Shape;64;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2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2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2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grpSp>
        <p:nvGrpSpPr>
          <p:cNvPr id="11" name="Google Shape;11;p17"/>
          <p:cNvGrpSpPr/>
          <p:nvPr/>
        </p:nvGrpSpPr>
        <p:grpSpPr>
          <a:xfrm>
            <a:off x="155645" y="6369621"/>
            <a:ext cx="2003309" cy="338278"/>
            <a:chOff x="8870141" y="6341539"/>
            <a:chExt cx="2662217" cy="507264"/>
          </a:xfrm>
        </p:grpSpPr>
        <p:pic>
          <p:nvPicPr>
            <p:cNvPr id="12" name="Google Shape;12;p17"/>
            <p:cNvPicPr preferRelativeResize="0"/>
            <p:nvPr/>
          </p:nvPicPr>
          <p:blipFill rotWithShape="1">
            <a:blip r:embed="rId1">
              <a:alphaModFix/>
            </a:blip>
            <a:srcRect b="0" l="0" r="0" t="0"/>
            <a:stretch/>
          </p:blipFill>
          <p:spPr>
            <a:xfrm>
              <a:off x="8870141" y="6348194"/>
              <a:ext cx="543397" cy="500609"/>
            </a:xfrm>
            <a:prstGeom prst="rect">
              <a:avLst/>
            </a:prstGeom>
            <a:noFill/>
            <a:ln>
              <a:noFill/>
            </a:ln>
          </p:spPr>
        </p:pic>
        <p:sp>
          <p:nvSpPr>
            <p:cNvPr id="13" name="Google Shape;13;p17"/>
            <p:cNvSpPr txBox="1"/>
            <p:nvPr/>
          </p:nvSpPr>
          <p:spPr>
            <a:xfrm>
              <a:off x="9266814" y="6341539"/>
              <a:ext cx="2265544" cy="4615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595959"/>
                  </a:solidFill>
                  <a:latin typeface="Arial"/>
                  <a:ea typeface="Arial"/>
                  <a:cs typeface="Arial"/>
                  <a:sym typeface="Arial"/>
                </a:rPr>
                <a:t>@SchatzCz</a:t>
              </a:r>
              <a:endParaRPr b="0" i="0" sz="1400" u="none" cap="none" strike="noStrike">
                <a:solidFill>
                  <a:srgbClr val="595959"/>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log.hubspot.com/marketing/color-theory-design" TargetMode="External"/><Relationship Id="rId4" Type="http://schemas.openxmlformats.org/officeDocument/2006/relationships/hyperlink" Target="https://daltonlens.org/colorblindness-simulator" TargetMode="External"/><Relationship Id="rId5" Type="http://schemas.openxmlformats.org/officeDocument/2006/relationships/hyperlink" Target="https://www.color-blindness.com/coblis-color-blindness-simulator/" TargetMode="External"/><Relationship Id="rId6" Type="http://schemas.openxmlformats.org/officeDocument/2006/relationships/hyperlink" Target="https://github.com/DaltonLens/DaltonLens-Pythonhttps:/github.com/DaltonLens/DaltonLens-Pyth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4400"/>
              <a:buNone/>
            </a:pPr>
            <a:r>
              <a:rPr lang="en-GB"/>
              <a:t>Preparing Visuals of Data Analysis</a:t>
            </a:r>
            <a:endParaRPr/>
          </a:p>
        </p:txBody>
      </p:sp>
      <p:sp>
        <p:nvSpPr>
          <p:cNvPr id="123" name="Google Shape;123;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800"/>
              <a:buNone/>
            </a:pPr>
            <a:r>
              <a:rPr lang="en-GB"/>
              <a:t>The selling point of your research</a:t>
            </a:r>
            <a:endParaRPr/>
          </a:p>
          <a:p>
            <a:pPr indent="0" lvl="0" marL="0" rtl="0" algn="ctr">
              <a:lnSpc>
                <a:spcPct val="90000"/>
              </a:lnSpc>
              <a:spcBef>
                <a:spcPts val="1000"/>
              </a:spcBef>
              <a:spcAft>
                <a:spcPts val="0"/>
              </a:spcAft>
              <a:buSzPts val="2800"/>
              <a:buNone/>
            </a:pPr>
            <a:r>
              <a:t/>
            </a:r>
            <a:endParaRPr/>
          </a:p>
          <a:p>
            <a:pPr indent="0" lvl="0" marL="0" rtl="0" algn="ctr">
              <a:spcBef>
                <a:spcPts val="0"/>
              </a:spcBef>
              <a:spcAft>
                <a:spcPts val="0"/>
              </a:spcAft>
              <a:buClr>
                <a:srgbClr val="595959"/>
              </a:buClr>
              <a:buSzPts val="2200"/>
              <a:buFont typeface="Arial"/>
              <a:buNone/>
            </a:pPr>
            <a:r>
              <a:rPr lang="en-GB" sz="2200">
                <a:solidFill>
                  <a:srgbClr val="595959"/>
                </a:solidFill>
              </a:rPr>
              <a:t>Marcelo Leomil Zoccoler and Martin Schätz</a:t>
            </a:r>
            <a:endParaRPr sz="2200">
              <a:solidFill>
                <a:srgbClr val="595959"/>
              </a:solidFill>
            </a:endParaRPr>
          </a:p>
          <a:p>
            <a:pPr indent="0" lvl="0" marL="0" rtl="0" algn="ctr">
              <a:lnSpc>
                <a:spcPct val="90000"/>
              </a:lnSpc>
              <a:spcBef>
                <a:spcPts val="1000"/>
              </a:spcBef>
              <a:spcAft>
                <a:spcPts val="0"/>
              </a:spcAft>
              <a:buSzPts val="2800"/>
              <a:buNone/>
            </a:pPr>
            <a:r>
              <a:t/>
            </a:r>
            <a:endParaRPr/>
          </a:p>
        </p:txBody>
      </p:sp>
      <p:pic>
        <p:nvPicPr>
          <p:cNvPr id="124" name="Google Shape;124;p1"/>
          <p:cNvPicPr preferRelativeResize="0"/>
          <p:nvPr/>
        </p:nvPicPr>
        <p:blipFill rotWithShape="1">
          <a:blip r:embed="rId3">
            <a:alphaModFix/>
          </a:blip>
          <a:srcRect b="0" l="0" r="0" t="0"/>
          <a:stretch/>
        </p:blipFill>
        <p:spPr>
          <a:xfrm>
            <a:off x="2651615" y="531463"/>
            <a:ext cx="1852652" cy="218613"/>
          </a:xfrm>
          <a:prstGeom prst="rect">
            <a:avLst/>
          </a:prstGeom>
          <a:noFill/>
          <a:ln>
            <a:noFill/>
          </a:ln>
        </p:spPr>
      </p:pic>
      <p:pic>
        <p:nvPicPr>
          <p:cNvPr descr="A red circle with text on it&#10;&#10;Description automatically generated" id="125" name="Google Shape;125;p1"/>
          <p:cNvPicPr preferRelativeResize="0"/>
          <p:nvPr/>
        </p:nvPicPr>
        <p:blipFill rotWithShape="1">
          <a:blip r:embed="rId4">
            <a:alphaModFix/>
          </a:blip>
          <a:srcRect b="0" l="0" r="0" t="0"/>
          <a:stretch/>
        </p:blipFill>
        <p:spPr>
          <a:xfrm>
            <a:off x="186769" y="230906"/>
            <a:ext cx="2210846" cy="8225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GB"/>
              <a:t>Screen/Projector/Print</a:t>
            </a:r>
            <a:endParaRPr/>
          </a:p>
        </p:txBody>
      </p:sp>
      <p:sp>
        <p:nvSpPr>
          <p:cNvPr id="191" name="Google Shape;191;p10"/>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t/>
            </a:r>
            <a:endParaRPr/>
          </a:p>
        </p:txBody>
      </p:sp>
      <p:pic>
        <p:nvPicPr>
          <p:cNvPr id="192" name="Google Shape;192;p10"/>
          <p:cNvPicPr preferRelativeResize="0"/>
          <p:nvPr/>
        </p:nvPicPr>
        <p:blipFill rotWithShape="1">
          <a:blip r:embed="rId3">
            <a:alphaModFix/>
          </a:blip>
          <a:srcRect b="0" l="0" r="0" t="0"/>
          <a:stretch/>
        </p:blipFill>
        <p:spPr>
          <a:xfrm>
            <a:off x="-35050" y="1921419"/>
            <a:ext cx="12191999" cy="4559461"/>
          </a:xfrm>
          <a:prstGeom prst="rect">
            <a:avLst/>
          </a:prstGeom>
          <a:noFill/>
          <a:ln>
            <a:noFill/>
          </a:ln>
        </p:spPr>
      </p:pic>
      <p:sp>
        <p:nvSpPr>
          <p:cNvPr id="193" name="Google Shape;193;p10"/>
          <p:cNvSpPr txBox="1"/>
          <p:nvPr/>
        </p:nvSpPr>
        <p:spPr>
          <a:xfrm>
            <a:off x="1826600" y="1921425"/>
            <a:ext cx="1104300" cy="5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RGB</a:t>
            </a:r>
            <a:endParaRPr b="0" i="0" sz="2300" u="none" cap="none" strike="noStrike">
              <a:solidFill>
                <a:srgbClr val="000000"/>
              </a:solidFill>
              <a:latin typeface="Calibri"/>
              <a:ea typeface="Calibri"/>
              <a:cs typeface="Calibri"/>
              <a:sym typeface="Calibri"/>
            </a:endParaRPr>
          </a:p>
        </p:txBody>
      </p:sp>
      <p:sp>
        <p:nvSpPr>
          <p:cNvPr id="194" name="Google Shape;194;p10"/>
          <p:cNvSpPr txBox="1"/>
          <p:nvPr/>
        </p:nvSpPr>
        <p:spPr>
          <a:xfrm>
            <a:off x="9700450" y="1921425"/>
            <a:ext cx="1104300" cy="5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CMYK</a:t>
            </a:r>
            <a:endParaRPr b="0" i="0" sz="2300" u="none" cap="none" strike="noStrike">
              <a:solidFill>
                <a:srgbClr val="000000"/>
              </a:solidFill>
              <a:latin typeface="Calibri"/>
              <a:ea typeface="Calibri"/>
              <a:cs typeface="Calibri"/>
              <a:sym typeface="Calibri"/>
            </a:endParaRPr>
          </a:p>
        </p:txBody>
      </p:sp>
      <p:sp>
        <p:nvSpPr>
          <p:cNvPr id="195" name="Google Shape;195;p10"/>
          <p:cNvSpPr txBox="1"/>
          <p:nvPr/>
        </p:nvSpPr>
        <p:spPr>
          <a:xfrm>
            <a:off x="5366475" y="1921425"/>
            <a:ext cx="1342200" cy="5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Projector</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1"/>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52777"/>
              <a:buFont typeface="Calibri"/>
              <a:buNone/>
            </a:pPr>
            <a:r>
              <a:rPr b="0" i="0" lang="en-GB" u="none" strike="noStrike">
                <a:latin typeface="Calibri"/>
                <a:ea typeface="Calibri"/>
                <a:cs typeface="Calibri"/>
                <a:sym typeface="Calibri"/>
              </a:rPr>
              <a:t>Considering color blindness and accessibility guidelines </a:t>
            </a:r>
            <a:endParaRPr/>
          </a:p>
        </p:txBody>
      </p:sp>
      <p:sp>
        <p:nvSpPr>
          <p:cNvPr id="201" name="Google Shape;201;p11"/>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Char char="•"/>
            </a:pPr>
            <a:r>
              <a:rPr lang="en-GB"/>
              <a:t>B</a:t>
            </a:r>
            <a:r>
              <a:rPr b="0" i="0" lang="en-GB" u="none" strike="noStrike">
                <a:latin typeface="Calibri"/>
                <a:ea typeface="Calibri"/>
                <a:cs typeface="Calibri"/>
                <a:sym typeface="Calibri"/>
              </a:rPr>
              <a:t>est practices for selecting color palettes</a:t>
            </a:r>
            <a:endParaRPr/>
          </a:p>
          <a:p>
            <a:pPr indent="-228600" lvl="1" marL="685800" marR="0" rtl="0" algn="l">
              <a:lnSpc>
                <a:spcPct val="90000"/>
              </a:lnSpc>
              <a:spcBef>
                <a:spcPts val="0"/>
              </a:spcBef>
              <a:spcAft>
                <a:spcPts val="0"/>
              </a:spcAft>
              <a:buSzPts val="1800"/>
              <a:buChar char="•"/>
            </a:pPr>
            <a:r>
              <a:rPr lang="en-GB"/>
              <a:t>Consider number of classes/elements in your chart</a:t>
            </a:r>
            <a:endParaRPr/>
          </a:p>
          <a:p>
            <a:pPr indent="-228600" lvl="1" marL="685800" marR="0" rtl="0" algn="l">
              <a:lnSpc>
                <a:spcPct val="90000"/>
              </a:lnSpc>
              <a:spcBef>
                <a:spcPts val="0"/>
              </a:spcBef>
              <a:spcAft>
                <a:spcPts val="0"/>
              </a:spcAft>
              <a:buSzPts val="1800"/>
              <a:buChar char="•"/>
            </a:pPr>
            <a:r>
              <a:rPr lang="en-GB"/>
              <a:t>Choose predefined paletes</a:t>
            </a:r>
            <a:endParaRPr/>
          </a:p>
          <a:p>
            <a:pPr indent="-228600" lvl="2" marL="1143000" marR="0" rtl="0" algn="l">
              <a:lnSpc>
                <a:spcPct val="90000"/>
              </a:lnSpc>
              <a:spcBef>
                <a:spcPts val="0"/>
              </a:spcBef>
              <a:spcAft>
                <a:spcPts val="0"/>
              </a:spcAft>
              <a:buSzPts val="1800"/>
              <a:buChar char="•"/>
            </a:pPr>
            <a:r>
              <a:rPr lang="en-GB"/>
              <a:t>They have high contrast</a:t>
            </a:r>
            <a:endParaRPr/>
          </a:p>
          <a:p>
            <a:pPr indent="-228600" lvl="2" marL="1143000" marR="0" rtl="0" algn="l">
              <a:lnSpc>
                <a:spcPct val="90000"/>
              </a:lnSpc>
              <a:spcBef>
                <a:spcPts val="0"/>
              </a:spcBef>
              <a:spcAft>
                <a:spcPts val="0"/>
              </a:spcAft>
              <a:buSzPts val="1800"/>
              <a:buChar char="•"/>
            </a:pPr>
            <a:r>
              <a:rPr lang="en-GB"/>
              <a:t>They consider color blindness and accessibility guidelines </a:t>
            </a:r>
            <a:endParaRPr/>
          </a:p>
          <a:p>
            <a:pPr indent="-228600" lvl="1" marL="685800" marR="0" rtl="0" algn="l">
              <a:lnSpc>
                <a:spcPct val="90000"/>
              </a:lnSpc>
              <a:spcBef>
                <a:spcPts val="0"/>
              </a:spcBef>
              <a:spcAft>
                <a:spcPts val="0"/>
              </a:spcAft>
              <a:buSzPts val="1800"/>
              <a:buChar char="•"/>
            </a:pPr>
            <a:r>
              <a:rPr lang="en-GB"/>
              <a:t>If you are not sure - test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Considering color blindness </a:t>
            </a:r>
            <a:endParaRPr/>
          </a:p>
        </p:txBody>
      </p:sp>
      <p:sp>
        <p:nvSpPr>
          <p:cNvPr id="207" name="Google Shape;207;p12"/>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t/>
            </a:r>
            <a:endParaRPr/>
          </a:p>
        </p:txBody>
      </p:sp>
      <p:pic>
        <p:nvPicPr>
          <p:cNvPr id="208" name="Google Shape;208;p12"/>
          <p:cNvPicPr preferRelativeResize="0"/>
          <p:nvPr/>
        </p:nvPicPr>
        <p:blipFill rotWithShape="1">
          <a:blip r:embed="rId3">
            <a:alphaModFix/>
          </a:blip>
          <a:srcRect b="0" l="0" r="0" t="0"/>
          <a:stretch/>
        </p:blipFill>
        <p:spPr>
          <a:xfrm>
            <a:off x="2322763" y="1449700"/>
            <a:ext cx="7546475" cy="540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3"/>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Considering color blindness</a:t>
            </a:r>
            <a:endParaRPr/>
          </a:p>
        </p:txBody>
      </p:sp>
      <p:sp>
        <p:nvSpPr>
          <p:cNvPr id="214" name="Google Shape;214;p13"/>
          <p:cNvSpPr txBox="1"/>
          <p:nvPr>
            <p:ph idx="1" type="body"/>
          </p:nvPr>
        </p:nvSpPr>
        <p:spPr>
          <a:xfrm>
            <a:off x="296214" y="914400"/>
            <a:ext cx="4816298" cy="5262563"/>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500"/>
              </a:spcBef>
              <a:spcAft>
                <a:spcPts val="0"/>
              </a:spcAft>
              <a:buSzPts val="2800"/>
              <a:buNone/>
            </a:pPr>
            <a:r>
              <a:rPr lang="en-GB"/>
              <a:t>Avoid combination of red and green!</a:t>
            </a:r>
            <a:endParaRPr/>
          </a:p>
          <a:p>
            <a:pPr indent="0" lvl="0" marL="228600" marR="0" rtl="0" algn="l">
              <a:lnSpc>
                <a:spcPct val="90000"/>
              </a:lnSpc>
              <a:spcBef>
                <a:spcPts val="500"/>
              </a:spcBef>
              <a:spcAft>
                <a:spcPts val="0"/>
              </a:spcAft>
              <a:buSzPts val="2800"/>
              <a:buNone/>
            </a:pPr>
            <a:r>
              <a:t/>
            </a:r>
            <a:endParaRPr/>
          </a:p>
          <a:p>
            <a:pPr indent="0" lvl="0" marL="228600" marR="0" rtl="0" algn="l">
              <a:lnSpc>
                <a:spcPct val="90000"/>
              </a:lnSpc>
              <a:spcBef>
                <a:spcPts val="500"/>
              </a:spcBef>
              <a:spcAft>
                <a:spcPts val="0"/>
              </a:spcAft>
              <a:buSzPts val="2800"/>
              <a:buNone/>
            </a:pPr>
            <a:r>
              <a:rPr lang="en-GB"/>
              <a:t>Use only two basic hues: blue and red (orange and yellow will also fit). The other colors should be made out of these two hues. All the variations can be made by using different saturation or lightness of the basic color.</a:t>
            </a:r>
            <a:endParaRPr/>
          </a:p>
        </p:txBody>
      </p:sp>
      <p:pic>
        <p:nvPicPr>
          <p:cNvPr id="215" name="Google Shape;215;p13"/>
          <p:cNvPicPr preferRelativeResize="0"/>
          <p:nvPr/>
        </p:nvPicPr>
        <p:blipFill rotWithShape="1">
          <a:blip r:embed="rId3">
            <a:alphaModFix/>
          </a:blip>
          <a:srcRect b="0" l="0" r="0" t="0"/>
          <a:stretch/>
        </p:blipFill>
        <p:spPr>
          <a:xfrm>
            <a:off x="5277158" y="1394778"/>
            <a:ext cx="6858000" cy="496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52777"/>
              <a:buFont typeface="Calibri"/>
              <a:buNone/>
            </a:pPr>
            <a:r>
              <a:rPr b="1" i="0" lang="en-GB" u="none" strike="noStrike">
                <a:latin typeface="Calibri"/>
                <a:ea typeface="Calibri"/>
                <a:cs typeface="Calibri"/>
                <a:sym typeface="Calibri"/>
              </a:rPr>
              <a:t>References</a:t>
            </a:r>
            <a:r>
              <a:rPr b="0" i="0" lang="en-GB" u="none" strike="noStrike">
                <a:latin typeface="Calibri"/>
                <a:ea typeface="Calibri"/>
                <a:cs typeface="Calibri"/>
                <a:sym typeface="Calibri"/>
              </a:rPr>
              <a:t> &amp; Utilizing color palette tools </a:t>
            </a:r>
            <a:br>
              <a:rPr b="0" i="0" lang="en-GB" u="none" strike="noStrike">
                <a:latin typeface="Calibri"/>
                <a:ea typeface="Calibri"/>
                <a:cs typeface="Calibri"/>
                <a:sym typeface="Calibri"/>
              </a:rPr>
            </a:br>
            <a:r>
              <a:rPr b="0" i="0" lang="en-GB" u="none" strike="noStrike">
                <a:latin typeface="Calibri"/>
                <a:ea typeface="Calibri"/>
                <a:cs typeface="Calibri"/>
                <a:sym typeface="Calibri"/>
              </a:rPr>
              <a:t>and resources for guidance</a:t>
            </a:r>
            <a:endParaRPr/>
          </a:p>
        </p:txBody>
      </p:sp>
      <p:sp>
        <p:nvSpPr>
          <p:cNvPr id="221" name="Google Shape;221;p14"/>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GB"/>
              <a:t>Color Theory 101:</a:t>
            </a:r>
            <a:endParaRPr/>
          </a:p>
          <a:p>
            <a:pPr indent="-342900" lvl="0" marL="457200" rtl="0" algn="l">
              <a:lnSpc>
                <a:spcPct val="90000"/>
              </a:lnSpc>
              <a:spcBef>
                <a:spcPts val="0"/>
              </a:spcBef>
              <a:spcAft>
                <a:spcPts val="0"/>
              </a:spcAft>
              <a:buSzPts val="1800"/>
              <a:buChar char="•"/>
            </a:pPr>
            <a:r>
              <a:rPr lang="en-GB" u="sng">
                <a:solidFill>
                  <a:schemeClr val="hlink"/>
                </a:solidFill>
                <a:hlinkClick r:id="rId3"/>
              </a:rPr>
              <a:t>https://blog.hubspot.com/marketing/color-theory-design</a:t>
            </a:r>
            <a:endParaRPr/>
          </a:p>
          <a:p>
            <a:pPr indent="-50800" lvl="0" marL="228600" rtl="0" algn="l">
              <a:lnSpc>
                <a:spcPct val="90000"/>
              </a:lnSpc>
              <a:spcBef>
                <a:spcPts val="0"/>
              </a:spcBef>
              <a:spcAft>
                <a:spcPts val="0"/>
              </a:spcAft>
              <a:buClr>
                <a:schemeClr val="dk1"/>
              </a:buClr>
              <a:buSzPts val="1100"/>
              <a:buNone/>
            </a:pPr>
            <a:r>
              <a:t/>
            </a:r>
            <a:endParaRPr/>
          </a:p>
          <a:p>
            <a:pPr indent="-50800" lvl="0" marL="228600" rtl="0" algn="l">
              <a:lnSpc>
                <a:spcPct val="90000"/>
              </a:lnSpc>
              <a:spcBef>
                <a:spcPts val="0"/>
              </a:spcBef>
              <a:spcAft>
                <a:spcPts val="0"/>
              </a:spcAft>
              <a:buClr>
                <a:schemeClr val="dk1"/>
              </a:buClr>
              <a:buSzPts val="1100"/>
              <a:buFont typeface="Arial"/>
              <a:buNone/>
            </a:pPr>
            <a:r>
              <a:rPr lang="en-GB"/>
              <a:t>Color Blindness Tests:</a:t>
            </a:r>
            <a:endParaRPr/>
          </a:p>
          <a:p>
            <a:pPr indent="-342900" lvl="0" marL="457200" rtl="0" algn="l">
              <a:lnSpc>
                <a:spcPct val="90000"/>
              </a:lnSpc>
              <a:spcBef>
                <a:spcPts val="0"/>
              </a:spcBef>
              <a:spcAft>
                <a:spcPts val="0"/>
              </a:spcAft>
              <a:buSzPts val="1800"/>
              <a:buChar char="•"/>
            </a:pPr>
            <a:r>
              <a:rPr lang="en-GB" u="sng">
                <a:solidFill>
                  <a:schemeClr val="hlink"/>
                </a:solidFill>
                <a:hlinkClick r:id="rId4"/>
              </a:rPr>
              <a:t>https://daltonlens.org/colorblindness-simulator</a:t>
            </a:r>
            <a:endParaRPr/>
          </a:p>
          <a:p>
            <a:pPr indent="-342900" lvl="0" marL="457200" rtl="0" algn="l">
              <a:lnSpc>
                <a:spcPct val="90000"/>
              </a:lnSpc>
              <a:spcBef>
                <a:spcPts val="0"/>
              </a:spcBef>
              <a:spcAft>
                <a:spcPts val="0"/>
              </a:spcAft>
              <a:buSzPts val="1800"/>
              <a:buChar char="•"/>
            </a:pPr>
            <a:r>
              <a:rPr lang="en-GB" u="sng">
                <a:solidFill>
                  <a:schemeClr val="hlink"/>
                </a:solidFill>
                <a:hlinkClick r:id="rId5"/>
              </a:rPr>
              <a:t>https://www.color-blindness.com/coblis-color-blindness-simulator/</a:t>
            </a:r>
            <a:endParaRPr/>
          </a:p>
          <a:p>
            <a:pPr indent="-50800" lvl="0" marL="228600" rtl="0" algn="l">
              <a:lnSpc>
                <a:spcPct val="90000"/>
              </a:lnSpc>
              <a:spcBef>
                <a:spcPts val="0"/>
              </a:spcBef>
              <a:spcAft>
                <a:spcPts val="0"/>
              </a:spcAft>
              <a:buClr>
                <a:schemeClr val="dk1"/>
              </a:buClr>
              <a:buSzPts val="1100"/>
              <a:buFont typeface="Arial"/>
              <a:buNone/>
            </a:pPr>
            <a:r>
              <a:t/>
            </a:r>
            <a:endParaRPr/>
          </a:p>
          <a:p>
            <a:pPr indent="-50800" lvl="0" marL="228600" rtl="0" algn="l">
              <a:lnSpc>
                <a:spcPct val="90000"/>
              </a:lnSpc>
              <a:spcBef>
                <a:spcPts val="0"/>
              </a:spcBef>
              <a:spcAft>
                <a:spcPts val="0"/>
              </a:spcAft>
              <a:buClr>
                <a:schemeClr val="dk1"/>
              </a:buClr>
              <a:buSzPts val="1100"/>
              <a:buFont typeface="Arial"/>
              <a:buNone/>
            </a:pPr>
            <a:r>
              <a:rPr lang="en-GB"/>
              <a:t>Color Blindness Tests Python package:</a:t>
            </a:r>
            <a:endParaRPr/>
          </a:p>
          <a:p>
            <a:pPr indent="-342900" lvl="0" marL="457200" rtl="0" algn="l">
              <a:lnSpc>
                <a:spcPct val="90000"/>
              </a:lnSpc>
              <a:spcBef>
                <a:spcPts val="0"/>
              </a:spcBef>
              <a:spcAft>
                <a:spcPts val="0"/>
              </a:spcAft>
              <a:buSzPts val="1800"/>
              <a:buChar char="•"/>
            </a:pPr>
            <a:r>
              <a:rPr lang="en-GB" u="sng">
                <a:solidFill>
                  <a:schemeClr val="hlink"/>
                </a:solidFill>
                <a:hlinkClick r:id="rId6"/>
              </a:rPr>
              <a:t>https://github.com/DaltonLens/DaltonLens-Pythonhttps://github.com/DaltonLens/DaltonLens-Python</a:t>
            </a:r>
            <a:endParaRPr/>
          </a:p>
          <a:p>
            <a:pPr indent="-50800" lvl="0" marL="228600" rtl="0" algn="l">
              <a:lnSpc>
                <a:spcPct val="90000"/>
              </a:lnSpc>
              <a:spcBef>
                <a:spcPts val="0"/>
              </a:spcBef>
              <a:spcAft>
                <a:spcPts val="0"/>
              </a:spcAft>
              <a:buClr>
                <a:schemeClr val="dk1"/>
              </a:buClr>
              <a:buSzPts val="1100"/>
              <a:buFont typeface="Arial"/>
              <a:buNone/>
            </a:pPr>
            <a:r>
              <a:t/>
            </a:r>
            <a:endParaRPr/>
          </a:p>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5"/>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Choosing Right Chart</a:t>
            </a:r>
            <a:endParaRPr/>
          </a:p>
        </p:txBody>
      </p:sp>
      <p:sp>
        <p:nvSpPr>
          <p:cNvPr id="227" name="Google Shape;227;p15"/>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t/>
            </a:r>
            <a:endParaRPr/>
          </a:p>
        </p:txBody>
      </p:sp>
      <p:pic>
        <p:nvPicPr>
          <p:cNvPr id="228" name="Google Shape;228;p15"/>
          <p:cNvPicPr preferRelativeResize="0"/>
          <p:nvPr/>
        </p:nvPicPr>
        <p:blipFill rotWithShape="1">
          <a:blip r:embed="rId3">
            <a:alphaModFix/>
          </a:blip>
          <a:srcRect b="0" l="0" r="0" t="0"/>
          <a:stretch/>
        </p:blipFill>
        <p:spPr>
          <a:xfrm>
            <a:off x="1348200" y="1690825"/>
            <a:ext cx="9495601" cy="4747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Choosing Right Chart</a:t>
            </a:r>
            <a:endParaRPr/>
          </a:p>
        </p:txBody>
      </p:sp>
      <p:sp>
        <p:nvSpPr>
          <p:cNvPr id="234" name="Google Shape;234;p16"/>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t/>
            </a:r>
            <a:endParaRPr/>
          </a:p>
        </p:txBody>
      </p:sp>
      <p:pic>
        <p:nvPicPr>
          <p:cNvPr id="235" name="Google Shape;235;p16"/>
          <p:cNvPicPr preferRelativeResize="0"/>
          <p:nvPr/>
        </p:nvPicPr>
        <p:blipFill rotWithShape="1">
          <a:blip r:embed="rId3">
            <a:alphaModFix/>
          </a:blip>
          <a:srcRect b="0" l="0" r="0" t="0"/>
          <a:stretch/>
        </p:blipFill>
        <p:spPr>
          <a:xfrm>
            <a:off x="62825" y="2000800"/>
            <a:ext cx="12066351" cy="40009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GB"/>
              <a:t>Effective Data Visualization</a:t>
            </a:r>
            <a:endParaRPr/>
          </a:p>
        </p:txBody>
      </p:sp>
      <p:sp>
        <p:nvSpPr>
          <p:cNvPr id="131" name="Google Shape;131;p2"/>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GB"/>
              <a:t>Facilitates Communication</a:t>
            </a:r>
            <a:r>
              <a:rPr lang="en-GB"/>
              <a:t>: Data visualization serves as a powerful tool for effective communication.</a:t>
            </a:r>
            <a:endParaRPr/>
          </a:p>
          <a:p>
            <a:pPr indent="-342900" lvl="0" marL="457200" rtl="0" algn="l">
              <a:lnSpc>
                <a:spcPct val="90000"/>
              </a:lnSpc>
              <a:spcBef>
                <a:spcPts val="0"/>
              </a:spcBef>
              <a:spcAft>
                <a:spcPts val="0"/>
              </a:spcAft>
              <a:buSzPts val="1800"/>
              <a:buChar char="•"/>
            </a:pPr>
            <a:r>
              <a:rPr b="1" lang="en-GB"/>
              <a:t>Increases Data Accessibility</a:t>
            </a:r>
            <a:r>
              <a:rPr lang="en-GB"/>
              <a:t>: Visualizations can be designed to be user-friendly, allowing even non-technical individuals to interact with data and extract meaningful insights.</a:t>
            </a:r>
            <a:endParaRPr/>
          </a:p>
          <a:p>
            <a:pPr indent="-342900" lvl="0" marL="457200" rtl="0" algn="l">
              <a:lnSpc>
                <a:spcPct val="90000"/>
              </a:lnSpc>
              <a:spcBef>
                <a:spcPts val="0"/>
              </a:spcBef>
              <a:spcAft>
                <a:spcPts val="0"/>
              </a:spcAft>
              <a:buSzPts val="1800"/>
              <a:buChar char="•"/>
            </a:pPr>
            <a:r>
              <a:rPr b="1" lang="en-GB"/>
              <a:t>Enhances Storytelling</a:t>
            </a:r>
            <a:r>
              <a:rPr lang="en-GB"/>
              <a:t>: Visualizations can turn data into compelling narratives.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Introduction</a:t>
            </a:r>
            <a:endParaRPr/>
          </a:p>
        </p:txBody>
      </p:sp>
      <p:sp>
        <p:nvSpPr>
          <p:cNvPr id="137" name="Google Shape;137;p3"/>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SzPts val="2800"/>
              <a:buNone/>
            </a:pPr>
            <a:r>
              <a:rPr lang="en-GB"/>
              <a:t>We have </a:t>
            </a:r>
            <a:r>
              <a:rPr b="0" i="0" lang="en-GB" u="none" strike="noStrike">
                <a:latin typeface="Calibri"/>
                <a:ea typeface="Calibri"/>
                <a:cs typeface="Calibri"/>
                <a:sym typeface="Calibri"/>
              </a:rPr>
              <a:t>Reproducibility in Data Science - but what about charts?</a:t>
            </a:r>
            <a:endParaRPr b="0" i="0" u="none" strike="noStrike">
              <a:latin typeface="Calibri"/>
              <a:ea typeface="Calibri"/>
              <a:cs typeface="Calibri"/>
              <a:sym typeface="Calibri"/>
            </a:endParaRPr>
          </a:p>
          <a:p>
            <a:pPr indent="0" lvl="0" marL="0" marR="0" rtl="0" algn="l">
              <a:lnSpc>
                <a:spcPct val="90000"/>
              </a:lnSpc>
              <a:spcBef>
                <a:spcPts val="0"/>
              </a:spcBef>
              <a:spcAft>
                <a:spcPts val="0"/>
              </a:spcAft>
              <a:buSzPts val="2800"/>
              <a:buNone/>
            </a:pPr>
            <a:r>
              <a:t/>
            </a:r>
            <a:endParaRPr/>
          </a:p>
          <a:p>
            <a:pPr indent="0" lvl="0" marL="0" marR="0" rtl="0" algn="l">
              <a:lnSpc>
                <a:spcPct val="90000"/>
              </a:lnSpc>
              <a:spcBef>
                <a:spcPts val="0"/>
              </a:spcBef>
              <a:spcAft>
                <a:spcPts val="0"/>
              </a:spcAft>
              <a:buSzPts val="2800"/>
              <a:buNone/>
            </a:pPr>
            <a:r>
              <a:rPr lang="en-GB"/>
              <a:t>Telling the same story over and over - the link between Reproducibility and </a:t>
            </a:r>
            <a:r>
              <a:rPr b="1" lang="en-GB"/>
              <a:t>Interpretability</a:t>
            </a:r>
            <a:r>
              <a:rPr lang="en-GB"/>
              <a:t>.</a:t>
            </a:r>
            <a:endParaRPr/>
          </a:p>
          <a:p>
            <a:pPr indent="0" lvl="0" marL="0" marR="0" rtl="0" algn="l">
              <a:lnSpc>
                <a:spcPct val="90000"/>
              </a:lnSpc>
              <a:spcBef>
                <a:spcPts val="0"/>
              </a:spcBef>
              <a:spcAft>
                <a:spcPts val="0"/>
              </a:spcAft>
              <a:buSzPts val="2800"/>
              <a:buNone/>
            </a:pPr>
            <a:r>
              <a:t/>
            </a:r>
            <a:endParaRPr/>
          </a:p>
          <a:p>
            <a:pPr indent="0" lvl="0" marL="0" marR="0" rtl="0" algn="l">
              <a:lnSpc>
                <a:spcPct val="90000"/>
              </a:lnSpc>
              <a:spcBef>
                <a:spcPts val="0"/>
              </a:spcBef>
              <a:spcAft>
                <a:spcPts val="0"/>
              </a:spcAft>
              <a:buSzPts val="2800"/>
              <a:buNone/>
            </a:pPr>
            <a:r>
              <a:rPr lang="en-GB"/>
              <a:t>Reproducibility and Validation of your charts can be even easier than the BIA workflow or Image scripts. And it is highly </a:t>
            </a:r>
            <a:r>
              <a:rPr b="1" lang="en-GB"/>
              <a:t>Reusable</a:t>
            </a:r>
            <a:r>
              <a:rPr lang="en-GB"/>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Introduction to Charts</a:t>
            </a:r>
            <a:endParaRPr/>
          </a:p>
        </p:txBody>
      </p:sp>
      <p:sp>
        <p:nvSpPr>
          <p:cNvPr id="143" name="Google Shape;143;p4"/>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SzPts val="2800"/>
              <a:buNone/>
            </a:pPr>
            <a:r>
              <a:rPr lang="en-GB" sz="2400"/>
              <a:t>Does not matter if you use Power BI, Tableau, MS Excel, Adobe Illustrator or Python, there are some guidelines.</a:t>
            </a:r>
            <a:endParaRPr sz="2400"/>
          </a:p>
          <a:p>
            <a:pPr indent="0" lvl="0" marL="0" marR="0" rtl="0" algn="l">
              <a:lnSpc>
                <a:spcPct val="90000"/>
              </a:lnSpc>
              <a:spcBef>
                <a:spcPts val="0"/>
              </a:spcBef>
              <a:spcAft>
                <a:spcPts val="0"/>
              </a:spcAft>
              <a:buSzPts val="2800"/>
              <a:buNone/>
            </a:pPr>
            <a:r>
              <a:t/>
            </a:r>
            <a:endParaRPr sz="2400"/>
          </a:p>
          <a:p>
            <a:pPr indent="0" lvl="0" marL="0" marR="0" rtl="0" algn="l">
              <a:lnSpc>
                <a:spcPct val="90000"/>
              </a:lnSpc>
              <a:spcBef>
                <a:spcPts val="0"/>
              </a:spcBef>
              <a:spcAft>
                <a:spcPts val="0"/>
              </a:spcAft>
              <a:buSzPts val="2800"/>
              <a:buNone/>
            </a:pPr>
            <a:r>
              <a:t/>
            </a:r>
            <a:endParaRPr sz="2400"/>
          </a:p>
          <a:p>
            <a:pPr indent="0" lvl="0" marL="0" marR="0" rtl="0" algn="l">
              <a:lnSpc>
                <a:spcPct val="90000"/>
              </a:lnSpc>
              <a:spcBef>
                <a:spcPts val="0"/>
              </a:spcBef>
              <a:spcAft>
                <a:spcPts val="0"/>
              </a:spcAft>
              <a:buSzPts val="2800"/>
              <a:buNone/>
            </a:pPr>
            <a:r>
              <a:rPr b="1" lang="en-GB" sz="2400"/>
              <a:t>Martins TV infographic rule</a:t>
            </a:r>
            <a:r>
              <a:rPr lang="en-GB" sz="2400"/>
              <a:t>:</a:t>
            </a:r>
            <a:br>
              <a:rPr lang="en-GB" sz="2400"/>
            </a:br>
            <a:br>
              <a:rPr lang="en-GB" sz="2400"/>
            </a:br>
            <a:r>
              <a:rPr lang="en-GB" sz="2400"/>
              <a:t>If you can’t make sense of it in 5s,</a:t>
            </a:r>
            <a:br>
              <a:rPr lang="en-GB" sz="2400"/>
            </a:br>
            <a:r>
              <a:rPr lang="en-GB" sz="2400"/>
              <a:t>It is too complex! </a:t>
            </a:r>
            <a:endParaRPr sz="2400"/>
          </a:p>
        </p:txBody>
      </p:sp>
      <p:pic>
        <p:nvPicPr>
          <p:cNvPr id="144" name="Google Shape;144;p4"/>
          <p:cNvPicPr preferRelativeResize="0"/>
          <p:nvPr/>
        </p:nvPicPr>
        <p:blipFill rotWithShape="1">
          <a:blip r:embed="rId3">
            <a:alphaModFix/>
          </a:blip>
          <a:srcRect b="0" l="0" r="0" t="0"/>
          <a:stretch/>
        </p:blipFill>
        <p:spPr>
          <a:xfrm>
            <a:off x="6710307" y="2157801"/>
            <a:ext cx="5070800" cy="3842550"/>
          </a:xfrm>
          <a:prstGeom prst="rect">
            <a:avLst/>
          </a:prstGeom>
          <a:noFill/>
          <a:ln>
            <a:noFill/>
          </a:ln>
        </p:spPr>
      </p:pic>
      <p:pic>
        <p:nvPicPr>
          <p:cNvPr id="145" name="Google Shape;145;p4"/>
          <p:cNvPicPr preferRelativeResize="0"/>
          <p:nvPr/>
        </p:nvPicPr>
        <p:blipFill rotWithShape="1">
          <a:blip r:embed="rId4">
            <a:alphaModFix/>
          </a:blip>
          <a:srcRect b="6501" l="9345" r="11919" t="17266"/>
          <a:stretch/>
        </p:blipFill>
        <p:spPr>
          <a:xfrm>
            <a:off x="3026497" y="3879872"/>
            <a:ext cx="3622850" cy="259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a:t>“Marketing rules”</a:t>
            </a:r>
            <a:endParaRPr/>
          </a:p>
        </p:txBody>
      </p:sp>
      <p:sp>
        <p:nvSpPr>
          <p:cNvPr id="151" name="Google Shape;151;p5"/>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AutoNum type="arabicPeriod"/>
            </a:pPr>
            <a:r>
              <a:rPr lang="en-GB"/>
              <a:t>Respect your audience</a:t>
            </a:r>
            <a:endParaRPr/>
          </a:p>
          <a:p>
            <a:pPr indent="-342900" lvl="0" marL="457200" rtl="0" algn="l">
              <a:lnSpc>
                <a:spcPct val="90000"/>
              </a:lnSpc>
              <a:spcBef>
                <a:spcPts val="0"/>
              </a:spcBef>
              <a:spcAft>
                <a:spcPts val="0"/>
              </a:spcAft>
              <a:buSzPts val="1800"/>
              <a:buAutoNum type="arabicPeriod"/>
            </a:pPr>
            <a:r>
              <a:rPr lang="en-GB"/>
              <a:t>This means don’t mislead them </a:t>
            </a:r>
            <a:br>
              <a:rPr lang="en-GB"/>
            </a:br>
            <a:r>
              <a:rPr lang="en-GB"/>
              <a:t>by making bad infographics</a:t>
            </a:r>
            <a:endParaRPr/>
          </a:p>
          <a:p>
            <a:pPr indent="-342900" lvl="0" marL="457200" rtl="0" algn="l">
              <a:lnSpc>
                <a:spcPct val="90000"/>
              </a:lnSpc>
              <a:spcBef>
                <a:spcPts val="0"/>
              </a:spcBef>
              <a:spcAft>
                <a:spcPts val="0"/>
              </a:spcAft>
              <a:buSzPts val="1800"/>
              <a:buAutoNum type="arabicPeriod"/>
            </a:pPr>
            <a:r>
              <a:rPr lang="en-GB"/>
              <a:t>Quality data is a non-negotiable</a:t>
            </a:r>
            <a:endParaRPr/>
          </a:p>
          <a:p>
            <a:pPr indent="-342900" lvl="0" marL="457200" rtl="0" algn="l">
              <a:lnSpc>
                <a:spcPct val="90000"/>
              </a:lnSpc>
              <a:spcBef>
                <a:spcPts val="0"/>
              </a:spcBef>
              <a:spcAft>
                <a:spcPts val="0"/>
              </a:spcAft>
              <a:buSzPts val="1800"/>
              <a:buAutoNum type="arabicPeriod"/>
            </a:pPr>
            <a:r>
              <a:rPr lang="en-GB"/>
              <a:t>Provide plenty of context in your infographic</a:t>
            </a:r>
            <a:endParaRPr/>
          </a:p>
          <a:p>
            <a:pPr indent="-342900" lvl="0" marL="457200" rtl="0" algn="l">
              <a:lnSpc>
                <a:spcPct val="90000"/>
              </a:lnSpc>
              <a:spcBef>
                <a:spcPts val="0"/>
              </a:spcBef>
              <a:spcAft>
                <a:spcPts val="0"/>
              </a:spcAft>
              <a:buSzPts val="1800"/>
              <a:buAutoNum type="arabicPeriod"/>
            </a:pPr>
            <a:r>
              <a:rPr lang="en-GB"/>
              <a:t>Ask yourself if you’re using the best visual</a:t>
            </a:r>
            <a:endParaRPr/>
          </a:p>
          <a:p>
            <a:pPr indent="-342900" lvl="0" marL="457200" rtl="0" algn="l">
              <a:lnSpc>
                <a:spcPct val="90000"/>
              </a:lnSpc>
              <a:spcBef>
                <a:spcPts val="0"/>
              </a:spcBef>
              <a:spcAft>
                <a:spcPts val="0"/>
              </a:spcAft>
              <a:buSzPts val="1800"/>
              <a:buAutoNum type="arabicPeriod"/>
            </a:pPr>
            <a:r>
              <a:rPr lang="en-GB"/>
              <a:t>Always pay attention to the axes</a:t>
            </a:r>
            <a:endParaRPr/>
          </a:p>
          <a:p>
            <a:pPr indent="-342900" lvl="0" marL="457200" rtl="0" algn="l">
              <a:lnSpc>
                <a:spcPct val="90000"/>
              </a:lnSpc>
              <a:spcBef>
                <a:spcPts val="0"/>
              </a:spcBef>
              <a:spcAft>
                <a:spcPts val="0"/>
              </a:spcAft>
              <a:buSzPts val="1800"/>
              <a:buAutoNum type="arabicPeriod"/>
            </a:pPr>
            <a:r>
              <a:rPr lang="en-GB"/>
              <a:t>Please minimize clutter in your infographic</a:t>
            </a:r>
            <a:endParaRPr/>
          </a:p>
          <a:p>
            <a:pPr indent="-342900" lvl="0" marL="457200" rtl="0" algn="l">
              <a:lnSpc>
                <a:spcPct val="90000"/>
              </a:lnSpc>
              <a:spcBef>
                <a:spcPts val="0"/>
              </a:spcBef>
              <a:spcAft>
                <a:spcPts val="0"/>
              </a:spcAft>
              <a:buSzPts val="1800"/>
              <a:buAutoNum type="arabicPeriod"/>
            </a:pPr>
            <a:r>
              <a:rPr lang="en-GB"/>
              <a:t>Use titles and labels to clarify</a:t>
            </a:r>
            <a:endParaRPr/>
          </a:p>
          <a:p>
            <a:pPr indent="-342900" lvl="0" marL="457200" rtl="0" algn="l">
              <a:lnSpc>
                <a:spcPct val="90000"/>
              </a:lnSpc>
              <a:spcBef>
                <a:spcPts val="0"/>
              </a:spcBef>
              <a:spcAft>
                <a:spcPts val="0"/>
              </a:spcAft>
              <a:buSzPts val="1800"/>
              <a:buAutoNum type="arabicPeriod"/>
            </a:pPr>
            <a:r>
              <a:rPr lang="en-GB"/>
              <a:t>Use color intentionally</a:t>
            </a:r>
            <a:endParaRPr/>
          </a:p>
          <a:p>
            <a:pPr indent="-342900" lvl="0" marL="457200" rtl="0" algn="l">
              <a:lnSpc>
                <a:spcPct val="90000"/>
              </a:lnSpc>
              <a:spcBef>
                <a:spcPts val="0"/>
              </a:spcBef>
              <a:spcAft>
                <a:spcPts val="0"/>
              </a:spcAft>
              <a:buSzPts val="1800"/>
              <a:buAutoNum type="arabicPeriod"/>
            </a:pPr>
            <a:r>
              <a:rPr lang="en-GB"/>
              <a:t>Own and correct your mistakes if you create a bad infographic</a:t>
            </a:r>
            <a:endParaRPr/>
          </a:p>
          <a:p>
            <a:pPr indent="-50800" lvl="0" marL="228600" rtl="0" algn="l">
              <a:lnSpc>
                <a:spcPct val="90000"/>
              </a:lnSpc>
              <a:spcBef>
                <a:spcPts val="0"/>
              </a:spcBef>
              <a:spcAft>
                <a:spcPts val="0"/>
              </a:spcAft>
              <a:buClr>
                <a:schemeClr val="dk1"/>
              </a:buClr>
              <a:buSzPts val="2800"/>
              <a:buNone/>
            </a:pPr>
            <a:r>
              <a:t/>
            </a:r>
            <a:endParaRPr/>
          </a:p>
        </p:txBody>
      </p:sp>
      <p:pic>
        <p:nvPicPr>
          <p:cNvPr id="152" name="Google Shape;152;p5"/>
          <p:cNvPicPr preferRelativeResize="0"/>
          <p:nvPr/>
        </p:nvPicPr>
        <p:blipFill rotWithShape="1">
          <a:blip r:embed="rId3">
            <a:alphaModFix/>
          </a:blip>
          <a:srcRect b="0" l="0" r="0" t="0"/>
          <a:stretch/>
        </p:blipFill>
        <p:spPr>
          <a:xfrm>
            <a:off x="6761429" y="1341883"/>
            <a:ext cx="5182249" cy="272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6"/>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GB"/>
              <a:t>But what about some minimal approach?</a:t>
            </a:r>
            <a:endParaRPr/>
          </a:p>
        </p:txBody>
      </p:sp>
      <p:sp>
        <p:nvSpPr>
          <p:cNvPr id="158" name="Google Shape;158;p6"/>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p:txBody>
      </p:sp>
      <p:pic>
        <p:nvPicPr>
          <p:cNvPr id="159" name="Google Shape;159;p6"/>
          <p:cNvPicPr preferRelativeResize="0"/>
          <p:nvPr/>
        </p:nvPicPr>
        <p:blipFill rotWithShape="1">
          <a:blip r:embed="rId3">
            <a:alphaModFix/>
          </a:blip>
          <a:srcRect b="0" l="0" r="0" t="0"/>
          <a:stretch/>
        </p:blipFill>
        <p:spPr>
          <a:xfrm>
            <a:off x="3714750" y="1739025"/>
            <a:ext cx="4762500" cy="4524375"/>
          </a:xfrm>
          <a:prstGeom prst="rect">
            <a:avLst/>
          </a:prstGeom>
          <a:noFill/>
          <a:ln>
            <a:noFill/>
          </a:ln>
        </p:spPr>
      </p:pic>
      <p:sp>
        <p:nvSpPr>
          <p:cNvPr id="160" name="Google Shape;160;p6"/>
          <p:cNvSpPr txBox="1"/>
          <p:nvPr/>
        </p:nvSpPr>
        <p:spPr>
          <a:xfrm>
            <a:off x="8475575" y="3836725"/>
            <a:ext cx="2878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Source: https://flowingdata.com/2012/06/07/always-label-your-axes/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GB" u="none" strike="noStrike">
                <a:latin typeface="Calibri"/>
                <a:ea typeface="Calibri"/>
                <a:cs typeface="Calibri"/>
                <a:sym typeface="Calibri"/>
              </a:rPr>
              <a:t>Reflecting Color Palettes </a:t>
            </a:r>
            <a:endParaRPr/>
          </a:p>
        </p:txBody>
      </p:sp>
      <p:sp>
        <p:nvSpPr>
          <p:cNvPr id="166" name="Google Shape;166;p7"/>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0"/>
              </a:spcBef>
              <a:spcAft>
                <a:spcPts val="0"/>
              </a:spcAft>
              <a:buSzPts val="1800"/>
              <a:buFont typeface="Calibri"/>
              <a:buChar char="•"/>
            </a:pPr>
            <a:r>
              <a:rPr b="0" i="0" lang="en-GB" u="none" strike="noStrike">
                <a:latin typeface="Calibri"/>
                <a:ea typeface="Calibri"/>
                <a:cs typeface="Calibri"/>
                <a:sym typeface="Calibri"/>
              </a:rPr>
              <a:t>Defining color palettes and their significance in image presentation </a:t>
            </a:r>
            <a:endParaRPr/>
          </a:p>
          <a:p>
            <a:pPr indent="-342900" lvl="0" marL="457200" marR="0" rtl="0" algn="l">
              <a:lnSpc>
                <a:spcPct val="90000"/>
              </a:lnSpc>
              <a:spcBef>
                <a:spcPts val="0"/>
              </a:spcBef>
              <a:spcAft>
                <a:spcPts val="0"/>
              </a:spcAft>
              <a:buSzPts val="1800"/>
              <a:buChar char="•"/>
            </a:pPr>
            <a:r>
              <a:rPr b="0" i="0" lang="en-GB" u="none" strike="noStrike">
                <a:latin typeface="Calibri"/>
                <a:ea typeface="Calibri"/>
                <a:cs typeface="Calibri"/>
                <a:sym typeface="Calibri"/>
              </a:rPr>
              <a:t>Color palettes </a:t>
            </a:r>
            <a:r>
              <a:rPr lang="en-GB"/>
              <a:t>==</a:t>
            </a:r>
            <a:r>
              <a:rPr b="0" i="0" lang="en-GB" u="none" strike="noStrike">
                <a:latin typeface="Calibri"/>
                <a:ea typeface="Calibri"/>
                <a:cs typeface="Calibri"/>
                <a:sym typeface="Calibri"/>
              </a:rPr>
              <a:t> set of predefined colors for data visualization </a:t>
            </a:r>
            <a:endParaRPr b="0" i="0" u="none" strike="noStrike">
              <a:latin typeface="Calibri"/>
              <a:ea typeface="Calibri"/>
              <a:cs typeface="Calibri"/>
              <a:sym typeface="Calibri"/>
            </a:endParaRPr>
          </a:p>
          <a:p>
            <a:pPr indent="0" lvl="0" marL="0" marR="0" rtl="0" algn="l">
              <a:lnSpc>
                <a:spcPct val="90000"/>
              </a:lnSpc>
              <a:spcBef>
                <a:spcPts val="500"/>
              </a:spcBef>
              <a:spcAft>
                <a:spcPts val="0"/>
              </a:spcAft>
              <a:buSzPts val="2800"/>
              <a:buNone/>
            </a:pPr>
            <a:r>
              <a:t/>
            </a:r>
            <a:endParaRPr/>
          </a:p>
          <a:p>
            <a:pPr indent="0" lvl="0" marL="0" marR="0" rtl="0" algn="l">
              <a:lnSpc>
                <a:spcPct val="90000"/>
              </a:lnSpc>
              <a:spcBef>
                <a:spcPts val="500"/>
              </a:spcBef>
              <a:spcAft>
                <a:spcPts val="0"/>
              </a:spcAft>
              <a:buSzPts val="2800"/>
              <a:buNone/>
            </a:pPr>
            <a:r>
              <a:rPr lang="en-GB"/>
              <a:t>Know how you present, and to whom! Screen/Projector/Print</a:t>
            </a:r>
            <a:endParaRPr/>
          </a:p>
        </p:txBody>
      </p:sp>
      <p:pic>
        <p:nvPicPr>
          <p:cNvPr id="167" name="Google Shape;167;p7"/>
          <p:cNvPicPr preferRelativeResize="0"/>
          <p:nvPr/>
        </p:nvPicPr>
        <p:blipFill rotWithShape="1">
          <a:blip r:embed="rId3">
            <a:alphaModFix/>
          </a:blip>
          <a:srcRect b="0" l="0" r="0" t="0"/>
          <a:stretch/>
        </p:blipFill>
        <p:spPr>
          <a:xfrm>
            <a:off x="3952875" y="3671888"/>
            <a:ext cx="4286250" cy="250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52777"/>
              <a:buFont typeface="Calibri"/>
              <a:buNone/>
            </a:pPr>
            <a:r>
              <a:rPr b="0" i="0" lang="en-GB" u="none" strike="noStrike">
                <a:latin typeface="Calibri"/>
                <a:ea typeface="Calibri"/>
                <a:cs typeface="Calibri"/>
                <a:sym typeface="Calibri"/>
              </a:rPr>
              <a:t>Impact of color palettes on clarity, contrast, and accessibility </a:t>
            </a:r>
            <a:endParaRPr/>
          </a:p>
        </p:txBody>
      </p:sp>
      <p:sp>
        <p:nvSpPr>
          <p:cNvPr id="173" name="Google Shape;173;p8"/>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Char char="•"/>
            </a:pPr>
            <a:r>
              <a:rPr b="0" i="0" lang="en-GB" u="none" strike="noStrike">
                <a:latin typeface="Calibri"/>
                <a:ea typeface="Calibri"/>
                <a:cs typeface="Calibri"/>
                <a:sym typeface="Calibri"/>
              </a:rPr>
              <a:t>Importance of choosing appropriate color palettes for data visualization </a:t>
            </a:r>
            <a:endParaRPr b="0" i="0" u="none" strike="noStrike">
              <a:latin typeface="Calibri"/>
              <a:ea typeface="Calibri"/>
              <a:cs typeface="Calibri"/>
              <a:sym typeface="Calibri"/>
            </a:endParaRPr>
          </a:p>
          <a:p>
            <a:pPr indent="-228600" lvl="1" marL="685800" marR="0" rtl="0" algn="l">
              <a:lnSpc>
                <a:spcPct val="90000"/>
              </a:lnSpc>
              <a:spcBef>
                <a:spcPts val="0"/>
              </a:spcBef>
              <a:spcAft>
                <a:spcPts val="0"/>
              </a:spcAft>
              <a:buSzPts val="1800"/>
              <a:buChar char="•"/>
            </a:pPr>
            <a:r>
              <a:rPr lang="en-GB"/>
              <a:t>Usually easiest way is thinking grayscale - and using different marks!</a:t>
            </a:r>
            <a:endParaRPr/>
          </a:p>
        </p:txBody>
      </p:sp>
      <p:sp>
        <p:nvSpPr>
          <p:cNvPr id="174" name="Google Shape;174;p8"/>
          <p:cNvSpPr txBox="1"/>
          <p:nvPr/>
        </p:nvSpPr>
        <p:spPr>
          <a:xfrm>
            <a:off x="842200" y="6117400"/>
            <a:ext cx="10515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000000"/>
                </a:solidFill>
                <a:latin typeface="Calibri"/>
                <a:ea typeface="Calibri"/>
                <a:cs typeface="Calibri"/>
                <a:sym typeface="Calibri"/>
              </a:rPr>
              <a:t>“Perfection is achieved not when there is nothing more to add, but when there is nothing left to take away.”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000000"/>
                </a:solidFill>
                <a:latin typeface="Calibri"/>
                <a:ea typeface="Calibri"/>
                <a:cs typeface="Calibri"/>
                <a:sym typeface="Calibri"/>
              </a:rPr>
              <a:t>— Antoine de Saint-Exupery.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75" name="Google Shape;175;p8"/>
          <p:cNvPicPr preferRelativeResize="0"/>
          <p:nvPr/>
        </p:nvPicPr>
        <p:blipFill rotWithShape="1">
          <a:blip r:embed="rId3">
            <a:alphaModFix/>
          </a:blip>
          <a:srcRect b="50353" l="0" r="48258" t="0"/>
          <a:stretch/>
        </p:blipFill>
        <p:spPr>
          <a:xfrm>
            <a:off x="1959400" y="3088600"/>
            <a:ext cx="3067124" cy="3028800"/>
          </a:xfrm>
          <a:prstGeom prst="rect">
            <a:avLst/>
          </a:prstGeom>
          <a:noFill/>
          <a:ln>
            <a:noFill/>
          </a:ln>
        </p:spPr>
      </p:pic>
      <p:pic>
        <p:nvPicPr>
          <p:cNvPr id="176" name="Google Shape;176;p8"/>
          <p:cNvPicPr preferRelativeResize="0"/>
          <p:nvPr/>
        </p:nvPicPr>
        <p:blipFill rotWithShape="1">
          <a:blip r:embed="rId4">
            <a:alphaModFix/>
          </a:blip>
          <a:srcRect b="50353" l="0" r="48258" t="0"/>
          <a:stretch/>
        </p:blipFill>
        <p:spPr>
          <a:xfrm>
            <a:off x="6282750" y="3088600"/>
            <a:ext cx="3067124" cy="302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ph type="title"/>
          </p:nvPr>
        </p:nvSpPr>
        <p:spPr>
          <a:xfrm>
            <a:off x="296215" y="2"/>
            <a:ext cx="8362196" cy="618564"/>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52777"/>
              <a:buFont typeface="Calibri"/>
              <a:buNone/>
            </a:pPr>
            <a:r>
              <a:rPr b="0" i="0" lang="en-GB" u="none" strike="noStrike">
                <a:latin typeface="Calibri"/>
                <a:ea typeface="Calibri"/>
                <a:cs typeface="Calibri"/>
                <a:sym typeface="Calibri"/>
              </a:rPr>
              <a:t>Impact of color palettes on clarity, contrast, and accessibility </a:t>
            </a:r>
            <a:endParaRPr/>
          </a:p>
        </p:txBody>
      </p:sp>
      <p:sp>
        <p:nvSpPr>
          <p:cNvPr id="182" name="Google Shape;182;p9"/>
          <p:cNvSpPr txBox="1"/>
          <p:nvPr>
            <p:ph idx="1" type="body"/>
          </p:nvPr>
        </p:nvSpPr>
        <p:spPr>
          <a:xfrm>
            <a:off x="296214" y="914400"/>
            <a:ext cx="11057586" cy="52625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500"/>
              </a:spcBef>
              <a:spcAft>
                <a:spcPts val="0"/>
              </a:spcAft>
              <a:buClr>
                <a:schemeClr val="dk1"/>
              </a:buClr>
              <a:buSzPts val="2400"/>
              <a:buChar char="•"/>
            </a:pPr>
            <a:r>
              <a:rPr b="0" i="0" lang="en-GB" u="none" strike="noStrike">
                <a:latin typeface="Calibri"/>
                <a:ea typeface="Calibri"/>
                <a:cs typeface="Calibri"/>
                <a:sym typeface="Calibri"/>
              </a:rPr>
              <a:t>Ensuring effective representation of data categories and variations </a:t>
            </a:r>
            <a:endParaRPr/>
          </a:p>
        </p:txBody>
      </p:sp>
      <p:sp>
        <p:nvSpPr>
          <p:cNvPr id="183" name="Google Shape;183;p9"/>
          <p:cNvSpPr txBox="1"/>
          <p:nvPr/>
        </p:nvSpPr>
        <p:spPr>
          <a:xfrm>
            <a:off x="842200" y="6117400"/>
            <a:ext cx="10515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“Perfection is achieved not when there is nothing more to add, but when there is nothing left to take away.”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 Antoine de Saint-Exupery.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84" name="Google Shape;184;p9"/>
          <p:cNvPicPr preferRelativeResize="0"/>
          <p:nvPr/>
        </p:nvPicPr>
        <p:blipFill rotWithShape="1">
          <a:blip r:embed="rId3">
            <a:alphaModFix/>
          </a:blip>
          <a:srcRect b="0" l="0" r="0" t="0"/>
          <a:stretch/>
        </p:blipFill>
        <p:spPr>
          <a:xfrm>
            <a:off x="0" y="2633575"/>
            <a:ext cx="5784401" cy="3342100"/>
          </a:xfrm>
          <a:prstGeom prst="rect">
            <a:avLst/>
          </a:prstGeom>
          <a:noFill/>
          <a:ln>
            <a:noFill/>
          </a:ln>
        </p:spPr>
      </p:pic>
      <p:pic>
        <p:nvPicPr>
          <p:cNvPr id="185" name="Google Shape;185;p9"/>
          <p:cNvPicPr preferRelativeResize="0"/>
          <p:nvPr/>
        </p:nvPicPr>
        <p:blipFill rotWithShape="1">
          <a:blip r:embed="rId4">
            <a:alphaModFix/>
          </a:blip>
          <a:srcRect b="0" l="0" r="0" t="0"/>
          <a:stretch/>
        </p:blipFill>
        <p:spPr>
          <a:xfrm>
            <a:off x="5792240" y="2633575"/>
            <a:ext cx="6399758" cy="334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